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0B4F-D8B6-4009-B2FE-AC481E2B7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D9A673-1564-47D3-940E-6159C19882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CF4F62-92BF-4D0A-877F-587FEC926601}"/>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A3917B8F-55F1-478C-AD8A-703034357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B947B-21B9-4535-8C8B-32F73B5A2084}"/>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403121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3E986-9BD3-4EC7-A472-23786FEA21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B65480-3A00-415E-9ABE-C38EAC3B6A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3E425-486A-4C3D-A654-907631D34617}"/>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524ABAC5-724E-4AEA-ABB2-D7F36F55B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AF141-69BC-4E6B-A1ED-6F1095F29A58}"/>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95856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E16C3-E4C6-446D-8D82-318A440CB6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1C7862-E423-43F0-BF8E-959421BA4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4D8C6-64E3-4E01-AE96-F6EF5D83CADD}"/>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77B1CB07-5A8F-4E40-ACD1-A354A54C0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B874B8-FE91-4BCF-A7CD-83B53E005E0A}"/>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55349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0C32-DA77-4212-B492-391D0E36F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80FA0C-8132-4545-9630-819A9F72D4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D4D2A-41A3-4BD9-862D-C468F1309404}"/>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22CAFC7F-0A3B-4907-99FB-454181EAD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295BA-FCF3-4040-98CA-62185ED974E9}"/>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46470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5BE6-F0ED-4FD3-9305-D6EA56F72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47EC95-0AE3-4652-BBDA-C4BDA1BFE1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D2A7FF-3CEB-43FD-95CE-618835CE3047}"/>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C6D1EDD2-C4B1-4E2B-981A-719553B4F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0F0C7-9978-4823-AFF7-3A7E3C30CFC6}"/>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40279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D9B8-C972-42FE-8449-0AF1170992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45C4B9-AF3F-4E3B-9701-EF22773628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3DA1C-7A9B-401C-8876-71C9C62DBE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DD3A3-E11A-4D21-BD22-88970F42750F}"/>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6" name="Footer Placeholder 5">
            <a:extLst>
              <a:ext uri="{FF2B5EF4-FFF2-40B4-BE49-F238E27FC236}">
                <a16:creationId xmlns:a16="http://schemas.microsoft.com/office/drawing/2014/main" id="{8939337D-5068-4E36-A7B6-3639880511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9CF3AD-5824-4C2A-A2E3-AD7B1F5C7F6C}"/>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4335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AF60-FF62-4635-AA53-D91FB2BA5B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3F0F48-87EC-4DE0-928D-2474A432F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6E25DA-D1E9-4EB0-B64C-EA6B56FFCF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74487D-D99D-4248-99B9-ACE8AD4FF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A93FB5-75D7-40DC-BEAD-B6DF5F127D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680F57-141E-40F8-A471-E63E697B9EC0}"/>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8" name="Footer Placeholder 7">
            <a:extLst>
              <a:ext uri="{FF2B5EF4-FFF2-40B4-BE49-F238E27FC236}">
                <a16:creationId xmlns:a16="http://schemas.microsoft.com/office/drawing/2014/main" id="{1E030CC9-B2E9-4CEE-B0AA-61D4399E29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3700EE-8FEB-4F60-896F-F62C12E0D79B}"/>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3135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376B-28CD-47E6-A613-1609803998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5F93D1-B9D4-4902-8DC7-CB2552019DC5}"/>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4" name="Footer Placeholder 3">
            <a:extLst>
              <a:ext uri="{FF2B5EF4-FFF2-40B4-BE49-F238E27FC236}">
                <a16:creationId xmlns:a16="http://schemas.microsoft.com/office/drawing/2014/main" id="{4C8B4093-2467-4FC4-8F04-4F1A1AAF19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4D06F5-3923-4BF5-BC62-3F89B8A24990}"/>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41655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6D643D-08AB-4C85-A50F-5FCC18164AA2}"/>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3" name="Footer Placeholder 2">
            <a:extLst>
              <a:ext uri="{FF2B5EF4-FFF2-40B4-BE49-F238E27FC236}">
                <a16:creationId xmlns:a16="http://schemas.microsoft.com/office/drawing/2014/main" id="{90389460-C98F-4476-9225-EB9F721E7E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974CEC-FFC6-4F13-8DB6-7B54C4CFB928}"/>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89526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A6D1-0607-44B6-8D0F-B842F2954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5B3A9D-E874-4477-8138-AFDE0A6D61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87458D-F54F-4B5E-A376-7483C0144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94C671-850D-479C-B0A5-1BDA35C3C52C}"/>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6" name="Footer Placeholder 5">
            <a:extLst>
              <a:ext uri="{FF2B5EF4-FFF2-40B4-BE49-F238E27FC236}">
                <a16:creationId xmlns:a16="http://schemas.microsoft.com/office/drawing/2014/main" id="{BE234F09-0B15-4787-A147-EB776F4AC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FD0F3-E1DE-4531-92AA-99D78A86844A}"/>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331018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5B60-FD1F-4FFA-A579-281AC06FF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5C6056-8059-43D0-87FF-828CFF4F60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2067E0-9362-42A0-8F41-F9C9EF7D3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D13CFB-DE01-4F36-8CC3-807F1A717C03}"/>
              </a:ext>
            </a:extLst>
          </p:cNvPr>
          <p:cNvSpPr>
            <a:spLocks noGrp="1"/>
          </p:cNvSpPr>
          <p:nvPr>
            <p:ph type="dt" sz="half" idx="10"/>
          </p:nvPr>
        </p:nvSpPr>
        <p:spPr/>
        <p:txBody>
          <a:bodyPr/>
          <a:lstStyle/>
          <a:p>
            <a:fld id="{3DA50726-4221-4643-AF83-31B1D02642BE}" type="datetimeFigureOut">
              <a:rPr lang="en-US" smtClean="0"/>
              <a:t>2/27/2024</a:t>
            </a:fld>
            <a:endParaRPr lang="en-US"/>
          </a:p>
        </p:txBody>
      </p:sp>
      <p:sp>
        <p:nvSpPr>
          <p:cNvPr id="6" name="Footer Placeholder 5">
            <a:extLst>
              <a:ext uri="{FF2B5EF4-FFF2-40B4-BE49-F238E27FC236}">
                <a16:creationId xmlns:a16="http://schemas.microsoft.com/office/drawing/2014/main" id="{A1E1F1EA-22AA-4971-90B8-5D46A4D3E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7AF0B-8DBD-490A-9EED-939C8E8FF915}"/>
              </a:ext>
            </a:extLst>
          </p:cNvPr>
          <p:cNvSpPr>
            <a:spLocks noGrp="1"/>
          </p:cNvSpPr>
          <p:nvPr>
            <p:ph type="sldNum" sz="quarter" idx="12"/>
          </p:nvPr>
        </p:nvSpPr>
        <p:spPr/>
        <p:txBody>
          <a:bodyPr/>
          <a:lstStyle/>
          <a:p>
            <a:fld id="{694BB601-4412-4EC4-A707-2ABEDC73C93E}" type="slidenum">
              <a:rPr lang="en-US" smtClean="0"/>
              <a:t>‹#›</a:t>
            </a:fld>
            <a:endParaRPr lang="en-US"/>
          </a:p>
        </p:txBody>
      </p:sp>
    </p:spTree>
    <p:extLst>
      <p:ext uri="{BB962C8B-B14F-4D97-AF65-F5344CB8AC3E}">
        <p14:creationId xmlns:p14="http://schemas.microsoft.com/office/powerpoint/2010/main" val="23697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4CA36-EB37-48B3-B7F5-12D2A763B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EA15D6-0F61-4369-B856-7656765817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EA8CDC-37E5-4AFB-805F-AAD26E79D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50726-4221-4643-AF83-31B1D02642BE}" type="datetimeFigureOut">
              <a:rPr lang="en-US" smtClean="0"/>
              <a:t>2/27/2024</a:t>
            </a:fld>
            <a:endParaRPr lang="en-US"/>
          </a:p>
        </p:txBody>
      </p:sp>
      <p:sp>
        <p:nvSpPr>
          <p:cNvPr id="5" name="Footer Placeholder 4">
            <a:extLst>
              <a:ext uri="{FF2B5EF4-FFF2-40B4-BE49-F238E27FC236}">
                <a16:creationId xmlns:a16="http://schemas.microsoft.com/office/drawing/2014/main" id="{197CD761-7978-4B56-AA46-F71A7951CF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87A6C0-65D6-4E24-A772-1B9217304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BB601-4412-4EC4-A707-2ABEDC73C93E}" type="slidenum">
              <a:rPr lang="en-US" smtClean="0"/>
              <a:t>‹#›</a:t>
            </a:fld>
            <a:endParaRPr lang="en-US"/>
          </a:p>
        </p:txBody>
      </p:sp>
    </p:spTree>
    <p:extLst>
      <p:ext uri="{BB962C8B-B14F-4D97-AF65-F5344CB8AC3E}">
        <p14:creationId xmlns:p14="http://schemas.microsoft.com/office/powerpoint/2010/main" val="1068393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842B-5FD2-457F-91CC-B430AE1CBE00}"/>
              </a:ext>
            </a:extLst>
          </p:cNvPr>
          <p:cNvSpPr>
            <a:spLocks noGrp="1"/>
          </p:cNvSpPr>
          <p:nvPr>
            <p:ph type="ctrTitle"/>
          </p:nvPr>
        </p:nvSpPr>
        <p:spPr/>
        <p:txBody>
          <a:bodyPr/>
          <a:lstStyle/>
          <a:p>
            <a:r>
              <a:rPr lang="en-US" dirty="0"/>
              <a:t>The history of Lent</a:t>
            </a:r>
          </a:p>
        </p:txBody>
      </p:sp>
      <p:sp>
        <p:nvSpPr>
          <p:cNvPr id="3" name="Subtitle 2">
            <a:extLst>
              <a:ext uri="{FF2B5EF4-FFF2-40B4-BE49-F238E27FC236}">
                <a16:creationId xmlns:a16="http://schemas.microsoft.com/office/drawing/2014/main" id="{3EE88F85-AE97-4EA4-B784-8443F92952E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5051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978C-0644-4AD4-AE0E-94FEE656AB87}"/>
              </a:ext>
            </a:extLst>
          </p:cNvPr>
          <p:cNvSpPr>
            <a:spLocks noGrp="1"/>
          </p:cNvSpPr>
          <p:nvPr>
            <p:ph type="title"/>
          </p:nvPr>
        </p:nvSpPr>
        <p:spPr/>
        <p:txBody>
          <a:bodyPr/>
          <a:lstStyle/>
          <a:p>
            <a:r>
              <a:rPr lang="en-US" dirty="0"/>
              <a:t>Why the name of Lent?</a:t>
            </a:r>
          </a:p>
        </p:txBody>
      </p:sp>
      <p:sp>
        <p:nvSpPr>
          <p:cNvPr id="3" name="Content Placeholder 2">
            <a:extLst>
              <a:ext uri="{FF2B5EF4-FFF2-40B4-BE49-F238E27FC236}">
                <a16:creationId xmlns:a16="http://schemas.microsoft.com/office/drawing/2014/main" id="{3B18F1E6-2475-4473-8A8E-57DB1C1AB4CD}"/>
              </a:ext>
            </a:extLst>
          </p:cNvPr>
          <p:cNvSpPr>
            <a:spLocks noGrp="1"/>
          </p:cNvSpPr>
          <p:nvPr>
            <p:ph idx="1"/>
          </p:nvPr>
        </p:nvSpPr>
        <p:spPr/>
        <p:txBody>
          <a:bodyPr/>
          <a:lstStyle/>
          <a:p>
            <a:endParaRPr lang="en-US" dirty="0"/>
          </a:p>
          <a:p>
            <a:r>
              <a:rPr lang="en-US" dirty="0"/>
              <a:t>In most languages the name given to this time expresses the number of the days, Forty, </a:t>
            </a:r>
            <a:r>
              <a:rPr lang="en-US" i="1" dirty="0" err="1"/>
              <a:t>Cuaresma</a:t>
            </a:r>
            <a:r>
              <a:rPr lang="en-US" dirty="0"/>
              <a:t> from forty, </a:t>
            </a:r>
            <a:r>
              <a:rPr lang="en-US" i="1" dirty="0" err="1"/>
              <a:t>Cuarenta</a:t>
            </a:r>
            <a:r>
              <a:rPr lang="en-US" dirty="0"/>
              <a:t>.</a:t>
            </a:r>
          </a:p>
          <a:p>
            <a:r>
              <a:rPr lang="en-US" dirty="0"/>
              <a:t>But our word Lent signifies the Spring-Fast; for Lenten-Tide, lengthening of days, or springtime. </a:t>
            </a:r>
          </a:p>
        </p:txBody>
      </p:sp>
    </p:spTree>
    <p:extLst>
      <p:ext uri="{BB962C8B-B14F-4D97-AF65-F5344CB8AC3E}">
        <p14:creationId xmlns:p14="http://schemas.microsoft.com/office/powerpoint/2010/main" val="179253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68DF4-DCE6-4B46-BEE3-C4A3272F4051}"/>
              </a:ext>
            </a:extLst>
          </p:cNvPr>
          <p:cNvSpPr>
            <a:spLocks noGrp="1"/>
          </p:cNvSpPr>
          <p:nvPr>
            <p:ph type="title"/>
          </p:nvPr>
        </p:nvSpPr>
        <p:spPr/>
        <p:txBody>
          <a:bodyPr/>
          <a:lstStyle/>
          <a:p>
            <a:r>
              <a:rPr lang="en-US" dirty="0"/>
              <a:t>Why 40 days?</a:t>
            </a:r>
          </a:p>
        </p:txBody>
      </p:sp>
      <p:sp>
        <p:nvSpPr>
          <p:cNvPr id="3" name="Content Placeholder 2">
            <a:extLst>
              <a:ext uri="{FF2B5EF4-FFF2-40B4-BE49-F238E27FC236}">
                <a16:creationId xmlns:a16="http://schemas.microsoft.com/office/drawing/2014/main" id="{D157A59A-0AFF-4387-BFD2-F506C4C1EBEE}"/>
              </a:ext>
            </a:extLst>
          </p:cNvPr>
          <p:cNvSpPr>
            <a:spLocks noGrp="1"/>
          </p:cNvSpPr>
          <p:nvPr>
            <p:ph idx="1"/>
          </p:nvPr>
        </p:nvSpPr>
        <p:spPr/>
        <p:txBody>
          <a:bodyPr>
            <a:normAutofit fontScale="92500" lnSpcReduction="20000"/>
          </a:bodyPr>
          <a:lstStyle/>
          <a:p>
            <a:r>
              <a:rPr lang="en-US" dirty="0"/>
              <a:t>The rain of the Great Flood – the Great Deluge – lasted 40 days and nights.</a:t>
            </a:r>
          </a:p>
          <a:p>
            <a:r>
              <a:rPr lang="en-US" dirty="0"/>
              <a:t>Moses fasted for 40 days and nights to prepare himself to receive the Law.</a:t>
            </a:r>
          </a:p>
          <a:p>
            <a:r>
              <a:rPr lang="en-US" dirty="0"/>
              <a:t>Moses was atop Mount Sinai for 40 days and nights receiving the Law.</a:t>
            </a:r>
          </a:p>
          <a:p>
            <a:r>
              <a:rPr lang="en-US" dirty="0"/>
              <a:t>The Israelites wandered in the desert for 40 years after fleeing the Egyptians.</a:t>
            </a:r>
          </a:p>
          <a:p>
            <a:r>
              <a:rPr lang="en-US" dirty="0"/>
              <a:t>The Manna rained down on the Israelites for 40 years.</a:t>
            </a:r>
          </a:p>
          <a:p>
            <a:r>
              <a:rPr lang="en-US" dirty="0"/>
              <a:t>The Prophet Elijah walked 40 days and nights to reach the Mountain of God, Horeb..</a:t>
            </a:r>
          </a:p>
          <a:p>
            <a:r>
              <a:rPr lang="en-US" dirty="0"/>
              <a:t>Our Lord Himself fasted forty days and forty nights in the desert.</a:t>
            </a:r>
          </a:p>
          <a:p>
            <a:r>
              <a:rPr lang="en-US" dirty="0"/>
              <a:t>Jesus Ascended into Heaven 40 days after His glorious Resurrection from the dead.</a:t>
            </a:r>
          </a:p>
          <a:p>
            <a:endParaRPr lang="en-US" dirty="0"/>
          </a:p>
          <a:p>
            <a:endParaRPr lang="en-US" dirty="0"/>
          </a:p>
        </p:txBody>
      </p:sp>
    </p:spTree>
    <p:extLst>
      <p:ext uri="{BB962C8B-B14F-4D97-AF65-F5344CB8AC3E}">
        <p14:creationId xmlns:p14="http://schemas.microsoft.com/office/powerpoint/2010/main" val="118551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F091-1B1F-49FB-AE8C-07897B9ABFDF}"/>
              </a:ext>
            </a:extLst>
          </p:cNvPr>
          <p:cNvSpPr>
            <a:spLocks noGrp="1"/>
          </p:cNvSpPr>
          <p:nvPr>
            <p:ph type="title"/>
          </p:nvPr>
        </p:nvSpPr>
        <p:spPr/>
        <p:txBody>
          <a:bodyPr/>
          <a:lstStyle/>
          <a:p>
            <a:r>
              <a:rPr lang="en-US" dirty="0"/>
              <a:t>So, what “40” means?</a:t>
            </a:r>
          </a:p>
        </p:txBody>
      </p:sp>
      <p:sp>
        <p:nvSpPr>
          <p:cNvPr id="3" name="Content Placeholder 2">
            <a:extLst>
              <a:ext uri="{FF2B5EF4-FFF2-40B4-BE49-F238E27FC236}">
                <a16:creationId xmlns:a16="http://schemas.microsoft.com/office/drawing/2014/main" id="{68D141A9-2611-463D-A7F2-C2412B849BBC}"/>
              </a:ext>
            </a:extLst>
          </p:cNvPr>
          <p:cNvSpPr>
            <a:spLocks noGrp="1"/>
          </p:cNvSpPr>
          <p:nvPr>
            <p:ph idx="1"/>
          </p:nvPr>
        </p:nvSpPr>
        <p:spPr/>
        <p:txBody>
          <a:bodyPr>
            <a:normAutofit/>
          </a:bodyPr>
          <a:lstStyle/>
          <a:p>
            <a:r>
              <a:rPr lang="en-US" dirty="0"/>
              <a:t>Repentance, </a:t>
            </a:r>
          </a:p>
          <a:p>
            <a:r>
              <a:rPr lang="en-US" dirty="0"/>
              <a:t>Newness, </a:t>
            </a:r>
          </a:p>
          <a:p>
            <a:r>
              <a:rPr lang="en-US" dirty="0"/>
              <a:t>Preparation</a:t>
            </a:r>
          </a:p>
          <a:p>
            <a:r>
              <a:rPr lang="en-US" dirty="0"/>
              <a:t>Self-examination</a:t>
            </a:r>
          </a:p>
          <a:p>
            <a:r>
              <a:rPr lang="en-US" dirty="0"/>
              <a:t>Transformation</a:t>
            </a:r>
          </a:p>
          <a:p>
            <a:r>
              <a:rPr lang="en-US" dirty="0"/>
              <a:t>Escape from bondage or slavery (such as to sin), </a:t>
            </a:r>
          </a:p>
          <a:p>
            <a:r>
              <a:rPr lang="en-US" dirty="0"/>
              <a:t>Nourishment and growth (applied to the spiritual life), </a:t>
            </a:r>
          </a:p>
          <a:p>
            <a:r>
              <a:rPr lang="en-US" dirty="0"/>
              <a:t>Personal fulfillment, new generation and new life.</a:t>
            </a:r>
          </a:p>
        </p:txBody>
      </p:sp>
    </p:spTree>
    <p:extLst>
      <p:ext uri="{BB962C8B-B14F-4D97-AF65-F5344CB8AC3E}">
        <p14:creationId xmlns:p14="http://schemas.microsoft.com/office/powerpoint/2010/main" val="207369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0C93-76F0-4CF8-8AC3-69AEC81D1871}"/>
              </a:ext>
            </a:extLst>
          </p:cNvPr>
          <p:cNvSpPr>
            <a:spLocks noGrp="1"/>
          </p:cNvSpPr>
          <p:nvPr>
            <p:ph type="title"/>
          </p:nvPr>
        </p:nvSpPr>
        <p:spPr/>
        <p:txBody>
          <a:bodyPr/>
          <a:lstStyle/>
          <a:p>
            <a:r>
              <a:rPr lang="en-US" dirty="0"/>
              <a:t>What should we do?</a:t>
            </a:r>
          </a:p>
        </p:txBody>
      </p:sp>
      <p:sp>
        <p:nvSpPr>
          <p:cNvPr id="3" name="Content Placeholder 2">
            <a:extLst>
              <a:ext uri="{FF2B5EF4-FFF2-40B4-BE49-F238E27FC236}">
                <a16:creationId xmlns:a16="http://schemas.microsoft.com/office/drawing/2014/main" id="{896B5EE3-F503-4C33-8961-FBA3A93CAF97}"/>
              </a:ext>
            </a:extLst>
          </p:cNvPr>
          <p:cNvSpPr>
            <a:spLocks noGrp="1"/>
          </p:cNvSpPr>
          <p:nvPr>
            <p:ph idx="1"/>
          </p:nvPr>
        </p:nvSpPr>
        <p:spPr/>
        <p:txBody>
          <a:bodyPr/>
          <a:lstStyle/>
          <a:p>
            <a:r>
              <a:rPr lang="en-US" dirty="0"/>
              <a:t>“Why do we and the Pharisees fast often, but your Disciples do not fast? And Jesus said to them: Can the children of the bridegroom mourn, as long as the bridegroom is with them? But the days will come, when the bridegroom shall be taken away from them, and then they shall fast” (Mt. 9:14-15).</a:t>
            </a:r>
          </a:p>
          <a:p>
            <a:r>
              <a:rPr lang="en-US" dirty="0"/>
              <a:t>“While they were worshiping the Lord and fasting” (Acts 13:2)</a:t>
            </a:r>
          </a:p>
        </p:txBody>
      </p:sp>
    </p:spTree>
    <p:extLst>
      <p:ext uri="{BB962C8B-B14F-4D97-AF65-F5344CB8AC3E}">
        <p14:creationId xmlns:p14="http://schemas.microsoft.com/office/powerpoint/2010/main" val="304035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FF94-D036-4206-AC18-91AA88D3B71C}"/>
              </a:ext>
            </a:extLst>
          </p:cNvPr>
          <p:cNvSpPr>
            <a:spLocks noGrp="1"/>
          </p:cNvSpPr>
          <p:nvPr>
            <p:ph type="title"/>
          </p:nvPr>
        </p:nvSpPr>
        <p:spPr/>
        <p:txBody>
          <a:bodyPr/>
          <a:lstStyle/>
          <a:p>
            <a:r>
              <a:rPr lang="en-US" dirty="0"/>
              <a:t>What does the Church teaches.</a:t>
            </a:r>
          </a:p>
        </p:txBody>
      </p:sp>
      <p:sp>
        <p:nvSpPr>
          <p:cNvPr id="3" name="Content Placeholder 2">
            <a:extLst>
              <a:ext uri="{FF2B5EF4-FFF2-40B4-BE49-F238E27FC236}">
                <a16:creationId xmlns:a16="http://schemas.microsoft.com/office/drawing/2014/main" id="{0685F921-6D90-4E8D-BF46-844EBD2A1928}"/>
              </a:ext>
            </a:extLst>
          </p:cNvPr>
          <p:cNvSpPr>
            <a:spLocks noGrp="1"/>
          </p:cNvSpPr>
          <p:nvPr>
            <p:ph idx="1"/>
          </p:nvPr>
        </p:nvSpPr>
        <p:spPr/>
        <p:txBody>
          <a:bodyPr/>
          <a:lstStyle/>
          <a:p>
            <a:r>
              <a:rPr lang="en-US" dirty="0"/>
              <a:t>The Apostles legislated, for our weakness, by instituting, at the very beginning of the Christian Church, that the Solemnity of Easter should be preceded by a universal Fast.</a:t>
            </a:r>
          </a:p>
          <a:p>
            <a:r>
              <a:rPr lang="en-US" dirty="0"/>
              <a:t>And it was natural, that they should have made this period of Penance to consist of Forty Days.</a:t>
            </a:r>
          </a:p>
          <a:p>
            <a:r>
              <a:rPr lang="en-US" dirty="0"/>
              <a:t>St. Jerome, St. Leo the Great, St. Cyril of Alexandria, St. Isidore of Seville, and other the holy Fathers, assure us that Lent was instituted by the Apostles.</a:t>
            </a:r>
          </a:p>
        </p:txBody>
      </p:sp>
    </p:spTree>
    <p:extLst>
      <p:ext uri="{BB962C8B-B14F-4D97-AF65-F5344CB8AC3E}">
        <p14:creationId xmlns:p14="http://schemas.microsoft.com/office/powerpoint/2010/main" val="41684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8E01D-587D-474E-9C7B-E2AB85BB3A0E}"/>
              </a:ext>
            </a:extLst>
          </p:cNvPr>
          <p:cNvSpPr>
            <a:spLocks noGrp="1"/>
          </p:cNvSpPr>
          <p:nvPr>
            <p:ph type="title"/>
          </p:nvPr>
        </p:nvSpPr>
        <p:spPr/>
        <p:txBody>
          <a:bodyPr/>
          <a:lstStyle/>
          <a:p>
            <a:r>
              <a:rPr lang="en-US" dirty="0"/>
              <a:t>Is it just not to eat?</a:t>
            </a:r>
          </a:p>
        </p:txBody>
      </p:sp>
      <p:sp>
        <p:nvSpPr>
          <p:cNvPr id="3" name="Content Placeholder 2">
            <a:extLst>
              <a:ext uri="{FF2B5EF4-FFF2-40B4-BE49-F238E27FC236}">
                <a16:creationId xmlns:a16="http://schemas.microsoft.com/office/drawing/2014/main" id="{BB8313C3-6F2E-403F-87C6-0E7ABCC55FFA}"/>
              </a:ext>
            </a:extLst>
          </p:cNvPr>
          <p:cNvSpPr>
            <a:spLocks noGrp="1"/>
          </p:cNvSpPr>
          <p:nvPr>
            <p:ph idx="1"/>
          </p:nvPr>
        </p:nvSpPr>
        <p:spPr/>
        <p:txBody>
          <a:bodyPr/>
          <a:lstStyle/>
          <a:p>
            <a:r>
              <a:rPr lang="en-US" dirty="0"/>
              <a:t>Lent, then, is a time consecrated, in an especial manner, to penance; and this penance is practiced by Fasting, or other similar “fasts”, or abstinences.</a:t>
            </a:r>
          </a:p>
          <a:p>
            <a:r>
              <a:rPr lang="en-US" dirty="0"/>
              <a:t>Fasting is an abstinence, which man voluntarily imposes upon himself, as </a:t>
            </a:r>
            <a:r>
              <a:rPr lang="en-US" b="1" u="sng" dirty="0"/>
              <a:t>an expiation for sin</a:t>
            </a:r>
            <a:r>
              <a:rPr lang="en-US" dirty="0"/>
              <a:t>.</a:t>
            </a:r>
          </a:p>
          <a:p>
            <a:r>
              <a:rPr lang="en-US" dirty="0"/>
              <a:t>We must use the giving up of something we like, in order to show our love for God, to do something to “pay” what we owe Him, to manifest to Our Lord (not to others…) that we love him and we are sorry for having </a:t>
            </a:r>
            <a:r>
              <a:rPr lang="en-US"/>
              <a:t>offended him.</a:t>
            </a:r>
            <a:endParaRPr lang="en-US" dirty="0"/>
          </a:p>
          <a:p>
            <a:endParaRPr lang="en-US" dirty="0"/>
          </a:p>
        </p:txBody>
      </p:sp>
    </p:spTree>
    <p:extLst>
      <p:ext uri="{BB962C8B-B14F-4D97-AF65-F5344CB8AC3E}">
        <p14:creationId xmlns:p14="http://schemas.microsoft.com/office/powerpoint/2010/main" val="3782509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4A4E4F1997484D9443A5217CE1DEC9" ma:contentTypeVersion="12" ma:contentTypeDescription="Create a new document." ma:contentTypeScope="" ma:versionID="991c2891e379593fb507a2f0342343e7">
  <xsd:schema xmlns:xsd="http://www.w3.org/2001/XMLSchema" xmlns:xs="http://www.w3.org/2001/XMLSchema" xmlns:p="http://schemas.microsoft.com/office/2006/metadata/properties" xmlns:ns2="8dc1283d-9d9e-416f-b0cb-01483d241e30" xmlns:ns3="79d7c45d-8609-4ec0-ae90-2d74a0ec63fb" targetNamespace="http://schemas.microsoft.com/office/2006/metadata/properties" ma:root="true" ma:fieldsID="e966b62534005bbb30b3eeefc31c3c5d" ns2:_="" ns3:_="">
    <xsd:import namespace="8dc1283d-9d9e-416f-b0cb-01483d241e30"/>
    <xsd:import namespace="79d7c45d-8609-4ec0-ae90-2d74a0ec63f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SearchPropertie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c1283d-9d9e-416f-b0cb-01483d241e3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6" nillable="true" ma:displayName="Taxonomy Catch All Column" ma:hidden="true" ma:list="{c0aaee33-c477-4663-b398-fbc5f8513238}" ma:internalName="TaxCatchAll" ma:showField="CatchAllData" ma:web="8dc1283d-9d9e-416f-b0cb-01483d241e3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9d7c45d-8609-4ec0-ae90-2d74a0ec63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639714e-5275-4f26-9387-c01be70075a7"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8dc1283d-9d9e-416f-b0cb-01483d241e30" xsi:nil="true"/>
    <lcf76f155ced4ddcb4097134ff3c332f xmlns="79d7c45d-8609-4ec0-ae90-2d74a0ec63fb">
      <Terms xmlns="http://schemas.microsoft.com/office/infopath/2007/PartnerControls"/>
    </lcf76f155ced4ddcb4097134ff3c332f>
    <_dlc_DocId xmlns="8dc1283d-9d9e-416f-b0cb-01483d241e30">4KUUA6EVFAU5-1129749999-430</_dlc_DocId>
    <_dlc_DocIdUrl xmlns="8dc1283d-9d9e-416f-b0cb-01483d241e30">
      <Url>https://mileschristi682.sharepoint.com/sites/DenverDocuments/_layouts/15/DocIdRedir.aspx?ID=4KUUA6EVFAU5-1129749999-430</Url>
      <Description>4KUUA6EVFAU5-1129749999-430</Description>
    </_dlc_DocIdUrl>
  </documentManagement>
</p:properties>
</file>

<file path=customXml/itemProps1.xml><?xml version="1.0" encoding="utf-8"?>
<ds:datastoreItem xmlns:ds="http://schemas.openxmlformats.org/officeDocument/2006/customXml" ds:itemID="{50C607F5-0067-4206-A6DE-AB8D18BD6FFF}"/>
</file>

<file path=customXml/itemProps2.xml><?xml version="1.0" encoding="utf-8"?>
<ds:datastoreItem xmlns:ds="http://schemas.openxmlformats.org/officeDocument/2006/customXml" ds:itemID="{FE0EFB60-F1C0-4DF1-A300-E46C9C676B22}"/>
</file>

<file path=customXml/itemProps3.xml><?xml version="1.0" encoding="utf-8"?>
<ds:datastoreItem xmlns:ds="http://schemas.openxmlformats.org/officeDocument/2006/customXml" ds:itemID="{C9C0B421-7592-494B-AC76-468BB55907C2}"/>
</file>

<file path=customXml/itemProps4.xml><?xml version="1.0" encoding="utf-8"?>
<ds:datastoreItem xmlns:ds="http://schemas.openxmlformats.org/officeDocument/2006/customXml" ds:itemID="{4D135C1B-5AD1-463F-97BE-8D3398304FDD}"/>
</file>

<file path=docProps/app.xml><?xml version="1.0" encoding="utf-8"?>
<Properties xmlns="http://schemas.openxmlformats.org/officeDocument/2006/extended-properties" xmlns:vt="http://schemas.openxmlformats.org/officeDocument/2006/docPropsVTypes">
  <TotalTime>37</TotalTime>
  <Words>513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history of Lent</vt:lpstr>
      <vt:lpstr>Why the name of Lent?</vt:lpstr>
      <vt:lpstr>Why 40 days?</vt:lpstr>
      <vt:lpstr>So, what “40” means?</vt:lpstr>
      <vt:lpstr>What should we do?</vt:lpstr>
      <vt:lpstr>What does the Church teaches.</vt:lpstr>
      <vt:lpstr>Is it just not to eat?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Lent</dc:title>
  <dc:creator>Bro. Francis Conte-Grand</dc:creator>
  <cp:lastModifiedBy>Bro. Francis Conte-Grand</cp:lastModifiedBy>
  <cp:revision>5</cp:revision>
  <dcterms:created xsi:type="dcterms:W3CDTF">2024-02-28T03:42:38Z</dcterms:created>
  <dcterms:modified xsi:type="dcterms:W3CDTF">2024-02-28T04:19:55Z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0x010100194A4E4F1997484D9443A5217CE1DEC9</vt:lpwstr>
  </property>
  <property fmtid="{D5CDD505-2E9C-101B-9397-08002B2CF9AE}" pid="3" name="_dlc_DocIdItemGuid">
    <vt:lpwstr>1d8abf49-d138-426d-9131-0bf368bc3b3c</vt:lpwstr>
  </property>
</Properties>
</file>